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8" r:id="rId3"/>
    <p:sldId id="262" r:id="rId4"/>
    <p:sldId id="338" r:id="rId5"/>
    <p:sldId id="339" r:id="rId6"/>
    <p:sldId id="270" r:id="rId7"/>
    <p:sldId id="290" r:id="rId8"/>
    <p:sldId id="341" r:id="rId9"/>
    <p:sldId id="342" r:id="rId10"/>
    <p:sldId id="343" r:id="rId11"/>
    <p:sldId id="344" r:id="rId12"/>
    <p:sldId id="345" r:id="rId13"/>
    <p:sldId id="296" r:id="rId14"/>
    <p:sldId id="347" r:id="rId15"/>
    <p:sldId id="348" r:id="rId16"/>
    <p:sldId id="276" r:id="rId17"/>
    <p:sldId id="349" r:id="rId18"/>
    <p:sldId id="350" r:id="rId19"/>
    <p:sldId id="351" r:id="rId20"/>
  </p:sldIdLst>
  <p:sldSz cx="9144000" cy="5143500" type="screen16x9"/>
  <p:notesSz cx="6858000" cy="9144000"/>
  <p:embeddedFontLst>
    <p:embeddedFont>
      <p:font typeface="Arvo" panose="020B0604020202020204" charset="0"/>
      <p:regular r:id="rId22"/>
      <p:bold r:id="rId23"/>
      <p:italic r:id="rId24"/>
      <p:boldItalic r:id="rId25"/>
    </p:embeddedFont>
    <p:embeddedFont>
      <p:font typeface="Barlow Condensed" panose="00000506000000000000" pitchFamily="2" charset="0"/>
      <p:regular r:id="rId26"/>
      <p:bold r:id="rId27"/>
      <p:italic r:id="rId28"/>
      <p:boldItalic r:id="rId29"/>
    </p:embeddedFont>
    <p:embeddedFont>
      <p:font typeface="Barlow Condensed SemiBold" panose="00000706000000000000" pitchFamily="2" charset="0"/>
      <p:regular r:id="rId30"/>
      <p:bold r:id="rId31"/>
      <p:italic r:id="rId32"/>
      <p:boldItalic r:id="rId33"/>
    </p:embeddedFont>
    <p:embeddedFont>
      <p:font typeface="Bernard MT Condensed" panose="02050806060905020404" pitchFamily="18" charset="0"/>
      <p:regular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115B76-1D03-4693-B73C-BBBE1B936362}">
  <a:tblStyle styleId="{D0115B76-1D03-4693-B73C-BBBE1B936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 autoAdjust="0"/>
    <p:restoredTop sz="93536" autoAdjust="0"/>
  </p:normalViewPr>
  <p:slideViewPr>
    <p:cSldViewPr snapToGrid="0">
      <p:cViewPr varScale="1">
        <p:scale>
          <a:sx n="105" d="100"/>
          <a:sy n="105" d="100"/>
        </p:scale>
        <p:origin x="73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9c487f8d59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9c487f8d59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9d33ba93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9d33ba93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9c487f8d59_0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9c487f8d59_0_1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c487f8d59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c487f8d59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ONLY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"/>
          <p:cNvSpPr txBox="1">
            <a:spLocks noGrp="1"/>
          </p:cNvSpPr>
          <p:nvPr>
            <p:ph type="subTitle" idx="1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7"/>
          <p:cNvSpPr txBox="1">
            <a:spLocks noGrp="1"/>
          </p:cNvSpPr>
          <p:nvPr>
            <p:ph type="subTitle" idx="2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7"/>
          <p:cNvSpPr txBox="1">
            <a:spLocks noGrp="1"/>
          </p:cNvSpPr>
          <p:nvPr>
            <p:ph type="subTitle" idx="3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7"/>
          <p:cNvSpPr txBox="1">
            <a:spLocks noGrp="1"/>
          </p:cNvSpPr>
          <p:nvPr>
            <p:ph type="subTitle" idx="4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7"/>
          <p:cNvSpPr txBox="1">
            <a:spLocks noGrp="1"/>
          </p:cNvSpPr>
          <p:nvPr>
            <p:ph type="subTitle" idx="5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7"/>
          <p:cNvSpPr txBox="1">
            <a:spLocks noGrp="1"/>
          </p:cNvSpPr>
          <p:nvPr>
            <p:ph type="subTitle" idx="6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7"/>
          <p:cNvSpPr txBox="1">
            <a:spLocks noGrp="1"/>
          </p:cNvSpPr>
          <p:nvPr>
            <p:ph type="subTitle" idx="7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7"/>
          <p:cNvSpPr txBox="1">
            <a:spLocks noGrp="1"/>
          </p:cNvSpPr>
          <p:nvPr>
            <p:ph type="subTitle" idx="8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30" name="Google Shape;630;p1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1" name="Google Shape;631;p1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632" name="Google Shape;632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0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724" name="Google Shape;724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769" name="Google Shape;769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bg>
      <p:bgPr>
        <a:solidFill>
          <a:schemeClr val="lt1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21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11" name="Google Shape;811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5" name="Google Shape;165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7" name="Google Shape;167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07" name="Google Shape;407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8" name="Google Shape;408;p13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09" name="Google Shape;409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2" r:id="rId11"/>
    <p:sldLayoutId id="2147483663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Nikola Tesla</a:t>
            </a:r>
            <a:endParaRPr dirty="0"/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1885925" y="2692002"/>
            <a:ext cx="536434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Licenciatura em Engenharia Informática</a:t>
            </a:r>
          </a:p>
          <a:p>
            <a:pPr marL="0" lvl="0" indent="0"/>
            <a:r>
              <a:rPr lang="pt-PT" dirty="0"/>
              <a:t>Unidade Curricular: Bases de Dados</a:t>
            </a:r>
            <a:endParaRPr dirty="0"/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D0DD31-ABF5-4C69-901E-461FA54B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85" y="191961"/>
            <a:ext cx="1405131" cy="13624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6336FA-8A9E-4C48-9F9F-24B9CF2E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07" y="3972760"/>
            <a:ext cx="2570900" cy="9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9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900"/>
                            </p:stCondLst>
                            <p:childTnLst>
                              <p:par>
                                <p:cTn id="1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100"/>
                            </p:stCondLst>
                            <p:childTnLst>
                              <p:par>
                                <p:cTn id="10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400"/>
                            </p:stCondLst>
                            <p:childTnLst>
                              <p:par>
                                <p:cTn id="1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600"/>
                            </p:stCondLst>
                            <p:childTnLst>
                              <p:par>
                                <p:cTn id="1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800"/>
                            </p:stCondLst>
                            <p:childTnLst>
                              <p:par>
                                <p:cTn id="1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200"/>
                            </p:stCondLst>
                            <p:childTnLst>
                              <p:par>
                                <p:cTn id="1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400"/>
                            </p:stCondLst>
                            <p:childTnLst>
                              <p:par>
                                <p:cTn id="1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600"/>
                            </p:stCondLst>
                            <p:childTnLst>
                              <p:par>
                                <p:cTn id="1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800"/>
                            </p:stCondLst>
                            <p:childTnLst>
                              <p:par>
                                <p:cTn id="1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200"/>
                            </p:stCondLst>
                            <p:childTnLst>
                              <p:par>
                                <p:cTn id="1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400"/>
                            </p:stCondLst>
                            <p:childTnLst>
                              <p:par>
                                <p:cTn id="1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00"/>
                            </p:stCondLst>
                            <p:childTnLst>
                              <p:par>
                                <p:cTn id="1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8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CE303-061F-4261-9E94-384E0B8B2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300" y="468450"/>
            <a:ext cx="4818601" cy="577800"/>
          </a:xfrm>
        </p:spPr>
        <p:txBody>
          <a:bodyPr/>
          <a:lstStyle/>
          <a:p>
            <a:r>
              <a:rPr lang="en" sz="2800" dirty="0"/>
              <a:t>Projetos, Curiosidades, Momentos Trágicos e Fim de vida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628ED1-7B1B-4C55-B583-1B2B9E18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2" y="1159230"/>
            <a:ext cx="3232679" cy="2124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8F6A73-098F-4627-9737-41E3ECC6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18" y="1159230"/>
            <a:ext cx="3186000" cy="2124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9DEAD6-099A-42BC-8234-E7DF36609A42}"/>
              </a:ext>
            </a:extLst>
          </p:cNvPr>
          <p:cNvSpPr txBox="1"/>
          <p:nvPr/>
        </p:nvSpPr>
        <p:spPr>
          <a:xfrm>
            <a:off x="2011680" y="3396210"/>
            <a:ext cx="512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rvo" panose="020B0604020202020204" charset="0"/>
              </a:rPr>
              <a:t>Naquela época, para um eletricista experimental, era muito difícil arranjar um emprego, aos 30 anos começou a cavar sepulturas e poços, onde ganhava 2 dólares por dia, foi o ponto mais baixo da sua vida.</a:t>
            </a:r>
          </a:p>
        </p:txBody>
      </p:sp>
    </p:spTree>
    <p:extLst>
      <p:ext uri="{BB962C8B-B14F-4D97-AF65-F5344CB8AC3E}">
        <p14:creationId xmlns:p14="http://schemas.microsoft.com/office/powerpoint/2010/main" val="162608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8CE6E-448C-4D09-B091-4ACFA1E48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960" y="468450"/>
            <a:ext cx="4490941" cy="577800"/>
          </a:xfrm>
        </p:spPr>
        <p:txBody>
          <a:bodyPr/>
          <a:lstStyle/>
          <a:p>
            <a:r>
              <a:rPr lang="pt-PT" sz="2800" dirty="0"/>
              <a:t>Projetos, Curiosidades, Momentos Trágicos e Fim de vida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38B20E-EF14-4668-9021-623847F2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5" y="56550"/>
            <a:ext cx="3487500" cy="22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0B2C9E-DE89-4C10-97D6-51C379C9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07" y="1572210"/>
            <a:ext cx="2982523" cy="2304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6C70902-F618-47B6-A316-8AB32A719688}"/>
              </a:ext>
            </a:extLst>
          </p:cNvPr>
          <p:cNvSpPr txBox="1"/>
          <p:nvPr/>
        </p:nvSpPr>
        <p:spPr>
          <a:xfrm>
            <a:off x="2688307" y="3876210"/>
            <a:ext cx="357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Motor de indução de corrente alternada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DF253D-FC37-4912-8FB7-A6D057081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27"/>
          <a:stretch/>
        </p:blipFill>
        <p:spPr>
          <a:xfrm>
            <a:off x="5836922" y="2136090"/>
            <a:ext cx="2895589" cy="1980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40F79C-2B39-468D-9431-F007420A4878}"/>
              </a:ext>
            </a:extLst>
          </p:cNvPr>
          <p:cNvSpPr txBox="1"/>
          <p:nvPr/>
        </p:nvSpPr>
        <p:spPr>
          <a:xfrm>
            <a:off x="5920735" y="4109760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Bobina de Tesla</a:t>
            </a:r>
          </a:p>
        </p:txBody>
      </p:sp>
    </p:spTree>
    <p:extLst>
      <p:ext uri="{BB962C8B-B14F-4D97-AF65-F5344CB8AC3E}">
        <p14:creationId xmlns:p14="http://schemas.microsoft.com/office/powerpoint/2010/main" val="323227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EFA10-29EE-41F1-A09A-363B3F021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4300" y="468450"/>
            <a:ext cx="4437601" cy="577800"/>
          </a:xfrm>
        </p:spPr>
        <p:txBody>
          <a:bodyPr/>
          <a:lstStyle/>
          <a:p>
            <a:r>
              <a:rPr lang="pt-PT" sz="2800" dirty="0"/>
              <a:t>Projetos, Curiosidades, Momentos Trágicos e Fim de vida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0DF6AE-8BD1-4F4B-B386-51FE42DC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39" y="1428750"/>
            <a:ext cx="4890375" cy="2484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075526F-EA04-4FBC-9F52-896CBA532E59}"/>
              </a:ext>
            </a:extLst>
          </p:cNvPr>
          <p:cNvSpPr txBox="1"/>
          <p:nvPr/>
        </p:nvSpPr>
        <p:spPr>
          <a:xfrm>
            <a:off x="5288280" y="1428750"/>
            <a:ext cx="37834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Vivia do seu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Dormia 2h por 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1,90m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60kg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Aprimorou a sua memória fotográfica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Aprendeu 8 línguas diferentes</a:t>
            </a:r>
          </a:p>
        </p:txBody>
      </p:sp>
    </p:spTree>
    <p:extLst>
      <p:ext uri="{BB962C8B-B14F-4D97-AF65-F5344CB8AC3E}">
        <p14:creationId xmlns:p14="http://schemas.microsoft.com/office/powerpoint/2010/main" val="313087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p66"/>
          <p:cNvGrpSpPr/>
          <p:nvPr/>
        </p:nvGrpSpPr>
        <p:grpSpPr>
          <a:xfrm>
            <a:off x="3375638" y="1588250"/>
            <a:ext cx="2392731" cy="1083256"/>
            <a:chOff x="3375638" y="1381738"/>
            <a:chExt cx="2392731" cy="1083256"/>
          </a:xfrm>
        </p:grpSpPr>
        <p:grpSp>
          <p:nvGrpSpPr>
            <p:cNvPr id="1366" name="Google Shape;1366;p66"/>
            <p:cNvGrpSpPr/>
            <p:nvPr/>
          </p:nvGrpSpPr>
          <p:grpSpPr>
            <a:xfrm>
              <a:off x="3375638" y="1381738"/>
              <a:ext cx="1090308" cy="1083256"/>
              <a:chOff x="3375638" y="1381738"/>
              <a:chExt cx="1090308" cy="1083256"/>
            </a:xfrm>
          </p:grpSpPr>
          <p:sp>
            <p:nvSpPr>
              <p:cNvPr id="1367" name="Google Shape;1367;p66"/>
              <p:cNvSpPr/>
              <p:nvPr/>
            </p:nvSpPr>
            <p:spPr>
              <a:xfrm>
                <a:off x="3576449" y="1575495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0" y="0"/>
                    </a:moveTo>
                    <a:lnTo>
                      <a:pt x="1679" y="6166"/>
                    </a:lnTo>
                    <a:lnTo>
                      <a:pt x="6166" y="1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66"/>
              <p:cNvSpPr/>
              <p:nvPr/>
            </p:nvSpPr>
            <p:spPr>
              <a:xfrm>
                <a:off x="3375638" y="1381738"/>
                <a:ext cx="1090308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19199" extrusionOk="0">
                    <a:moveTo>
                      <a:pt x="19324" y="1"/>
                    </a:moveTo>
                    <a:cubicBezTo>
                      <a:pt x="8672" y="1"/>
                      <a:pt x="0" y="8672"/>
                      <a:pt x="0" y="19199"/>
                    </a:cubicBezTo>
                    <a:lnTo>
                      <a:pt x="19324" y="19199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66"/>
              <p:cNvSpPr/>
              <p:nvPr/>
            </p:nvSpPr>
            <p:spPr>
              <a:xfrm>
                <a:off x="3676826" y="1646194"/>
                <a:ext cx="701445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432" extrusionOk="0">
                    <a:moveTo>
                      <a:pt x="6266" y="0"/>
                    </a:moveTo>
                    <a:cubicBezTo>
                      <a:pt x="2808" y="0"/>
                      <a:pt x="1" y="2732"/>
                      <a:pt x="1" y="6166"/>
                    </a:cubicBezTo>
                    <a:cubicBezTo>
                      <a:pt x="1" y="9624"/>
                      <a:pt x="2808" y="12431"/>
                      <a:pt x="6266" y="12431"/>
                    </a:cubicBezTo>
                    <a:cubicBezTo>
                      <a:pt x="9600" y="12431"/>
                      <a:pt x="12432" y="9624"/>
                      <a:pt x="12432" y="6166"/>
                    </a:cubicBezTo>
                    <a:cubicBezTo>
                      <a:pt x="12432" y="2732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66"/>
              <p:cNvSpPr/>
              <p:nvPr/>
            </p:nvSpPr>
            <p:spPr>
              <a:xfrm>
                <a:off x="3752424" y="1721549"/>
                <a:ext cx="548855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78" extrusionOk="0">
                    <a:moveTo>
                      <a:pt x="5539" y="0"/>
                    </a:moveTo>
                    <a:cubicBezTo>
                      <a:pt x="2507" y="0"/>
                      <a:pt x="0" y="2406"/>
                      <a:pt x="0" y="5439"/>
                    </a:cubicBezTo>
                    <a:cubicBezTo>
                      <a:pt x="0" y="8471"/>
                      <a:pt x="2507" y="10877"/>
                      <a:pt x="5539" y="10877"/>
                    </a:cubicBezTo>
                    <a:cubicBezTo>
                      <a:pt x="8447" y="10877"/>
                      <a:pt x="10953" y="8471"/>
                      <a:pt x="10953" y="5439"/>
                    </a:cubicBezTo>
                    <a:cubicBezTo>
                      <a:pt x="10953" y="2406"/>
                      <a:pt x="8447" y="0"/>
                      <a:pt x="55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66"/>
            <p:cNvGrpSpPr/>
            <p:nvPr/>
          </p:nvGrpSpPr>
          <p:grpSpPr>
            <a:xfrm>
              <a:off x="4683703" y="1381738"/>
              <a:ext cx="1084666" cy="1083256"/>
              <a:chOff x="4683703" y="1381738"/>
              <a:chExt cx="1084666" cy="1083256"/>
            </a:xfrm>
          </p:grpSpPr>
          <p:sp>
            <p:nvSpPr>
              <p:cNvPr id="1372" name="Google Shape;1372;p66"/>
              <p:cNvSpPr/>
              <p:nvPr/>
            </p:nvSpPr>
            <p:spPr>
              <a:xfrm>
                <a:off x="5232365" y="1558512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66"/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66"/>
              <p:cNvSpPr/>
              <p:nvPr/>
            </p:nvSpPr>
            <p:spPr>
              <a:xfrm>
                <a:off x="4754401" y="1646194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66"/>
              <p:cNvSpPr/>
              <p:nvPr/>
            </p:nvSpPr>
            <p:spPr>
              <a:xfrm>
                <a:off x="4829750" y="1721549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05" name="Google Shape;1405;p66"/>
          <p:cNvSpPr txBox="1">
            <a:spLocks noGrp="1"/>
          </p:cNvSpPr>
          <p:nvPr>
            <p:ph type="subTitle" idx="1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1895</a:t>
            </a:r>
            <a:endParaRPr dirty="0"/>
          </a:p>
        </p:txBody>
      </p:sp>
      <p:sp>
        <p:nvSpPr>
          <p:cNvPr id="1406" name="Google Shape;1406;p66"/>
          <p:cNvSpPr txBox="1">
            <a:spLocks noGrp="1"/>
          </p:cNvSpPr>
          <p:nvPr>
            <p:ph type="subTitle" idx="2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Incêndio no seu laboratório</a:t>
            </a:r>
            <a:endParaRPr dirty="0"/>
          </a:p>
        </p:txBody>
      </p:sp>
      <p:sp>
        <p:nvSpPr>
          <p:cNvPr id="1409" name="Google Shape;1409;p66"/>
          <p:cNvSpPr txBox="1">
            <a:spLocks noGrp="1"/>
          </p:cNvSpPr>
          <p:nvPr>
            <p:ph type="subTitle" idx="5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1898</a:t>
            </a:r>
            <a:endParaRPr dirty="0"/>
          </a:p>
        </p:txBody>
      </p:sp>
      <p:sp>
        <p:nvSpPr>
          <p:cNvPr id="1410" name="Google Shape;1410;p66"/>
          <p:cNvSpPr txBox="1">
            <a:spLocks noGrp="1"/>
          </p:cNvSpPr>
          <p:nvPr>
            <p:ph type="subTitle" idx="6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Anunciou o "</a:t>
            </a:r>
            <a:r>
              <a:rPr lang="pt-PT" i="1" dirty="0" err="1"/>
              <a:t>Telautomaton</a:t>
            </a:r>
            <a:r>
              <a:rPr lang="pt-PT" dirty="0"/>
              <a:t>"</a:t>
            </a:r>
            <a:endParaRPr dirty="0"/>
          </a:p>
        </p:txBody>
      </p:sp>
      <p:sp>
        <p:nvSpPr>
          <p:cNvPr id="1413" name="Google Shape;1413;p66"/>
          <p:cNvSpPr txBox="1">
            <a:spLocks noGrp="1"/>
          </p:cNvSpPr>
          <p:nvPr>
            <p:ph type="ctrTitle"/>
          </p:nvPr>
        </p:nvSpPr>
        <p:spPr>
          <a:xfrm flipH="1">
            <a:off x="713232" y="379944"/>
            <a:ext cx="802278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/>
              <a:t>Projetos, Curiosidades, Momentos Trágicos e Fim de vida</a:t>
            </a: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45D26F-FADF-480F-8399-95E250AC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31" y="2044771"/>
            <a:ext cx="341406" cy="3353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05FDFF-1935-40B4-AD3E-6435B331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79" y="2473158"/>
            <a:ext cx="1210981" cy="864000"/>
          </a:xfrm>
          <a:prstGeom prst="rect">
            <a:avLst/>
          </a:prstGeom>
        </p:spPr>
      </p:pic>
      <p:grpSp>
        <p:nvGrpSpPr>
          <p:cNvPr id="56" name="Google Shape;6447;p100">
            <a:extLst>
              <a:ext uri="{FF2B5EF4-FFF2-40B4-BE49-F238E27FC236}">
                <a16:creationId xmlns:a16="http://schemas.microsoft.com/office/drawing/2014/main" id="{4E7C0F14-F33A-46DA-B8D6-7EB35BDD3B63}"/>
              </a:ext>
            </a:extLst>
          </p:cNvPr>
          <p:cNvGrpSpPr/>
          <p:nvPr/>
        </p:nvGrpSpPr>
        <p:grpSpPr>
          <a:xfrm>
            <a:off x="4929124" y="2031706"/>
            <a:ext cx="346347" cy="339623"/>
            <a:chOff x="1490050" y="3805975"/>
            <a:chExt cx="491900" cy="482350"/>
          </a:xfrm>
        </p:grpSpPr>
        <p:sp>
          <p:nvSpPr>
            <p:cNvPr id="57" name="Google Shape;6448;p100">
              <a:extLst>
                <a:ext uri="{FF2B5EF4-FFF2-40B4-BE49-F238E27FC236}">
                  <a16:creationId xmlns:a16="http://schemas.microsoft.com/office/drawing/2014/main" id="{BA43193F-A252-4ABE-AA4B-7374E8251A5E}"/>
                </a:ext>
              </a:extLst>
            </p:cNvPr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6449;p100">
              <a:extLst>
                <a:ext uri="{FF2B5EF4-FFF2-40B4-BE49-F238E27FC236}">
                  <a16:creationId xmlns:a16="http://schemas.microsoft.com/office/drawing/2014/main" id="{B97C22BC-F618-4C6F-9904-8B300F880566}"/>
                </a:ext>
              </a:extLst>
            </p:cNvPr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6450;p100">
              <a:extLst>
                <a:ext uri="{FF2B5EF4-FFF2-40B4-BE49-F238E27FC236}">
                  <a16:creationId xmlns:a16="http://schemas.microsoft.com/office/drawing/2014/main" id="{E0DE3BDE-AF1B-4ED9-B710-454D2F60D378}"/>
                </a:ext>
              </a:extLst>
            </p:cNvPr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6451;p100">
              <a:extLst>
                <a:ext uri="{FF2B5EF4-FFF2-40B4-BE49-F238E27FC236}">
                  <a16:creationId xmlns:a16="http://schemas.microsoft.com/office/drawing/2014/main" id="{7236DD37-0C9B-4CA5-87CC-5FD9572C44B7}"/>
                </a:ext>
              </a:extLst>
            </p:cNvPr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E069F086-6090-4601-963A-03701DE5F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09" y="2742205"/>
            <a:ext cx="3200000" cy="1800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5132EE4-CDFC-40BF-BA52-7E54A774295A}"/>
              </a:ext>
            </a:extLst>
          </p:cNvPr>
          <p:cNvSpPr txBox="1"/>
          <p:nvPr/>
        </p:nvSpPr>
        <p:spPr>
          <a:xfrm>
            <a:off x="193342" y="4575489"/>
            <a:ext cx="4971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Provou ser possível transmitir eletricidade sem fio.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9E57E-7738-4A1D-AFBB-2F58F9F8D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6180" y="468450"/>
            <a:ext cx="4635721" cy="577800"/>
          </a:xfrm>
        </p:spPr>
        <p:txBody>
          <a:bodyPr/>
          <a:lstStyle/>
          <a:p>
            <a:r>
              <a:rPr lang="pt-PT" sz="2800" dirty="0"/>
              <a:t>Projetos, Curiosidades, Momentos Trágicos e Fim de vida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532DD-C3B5-4B95-ABF6-B8DC8F79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296351"/>
            <a:ext cx="3810000" cy="2276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2FC44B-093D-4F01-BEC6-37BEA476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2" y="1516170"/>
            <a:ext cx="4087092" cy="2736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1EA1A94-8AF3-4C07-B5F3-48DF9A90036E}"/>
              </a:ext>
            </a:extLst>
          </p:cNvPr>
          <p:cNvSpPr txBox="1"/>
          <p:nvPr/>
        </p:nvSpPr>
        <p:spPr>
          <a:xfrm>
            <a:off x="5414761" y="4252170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Colorado </a:t>
            </a:r>
            <a:r>
              <a:rPr lang="pt-PT" dirty="0" err="1">
                <a:latin typeface="Arvo" panose="020B0604020202020204" charset="0"/>
              </a:rPr>
              <a:t>Springs</a:t>
            </a:r>
            <a:r>
              <a:rPr lang="pt-PT" dirty="0">
                <a:latin typeface="Arvo" panose="020B0604020202020204" charset="0"/>
              </a:rPr>
              <a:t>, EUA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54FEBC-6F03-46D2-8101-3615C17A5F25}"/>
              </a:ext>
            </a:extLst>
          </p:cNvPr>
          <p:cNvSpPr txBox="1"/>
          <p:nvPr/>
        </p:nvSpPr>
        <p:spPr>
          <a:xfrm>
            <a:off x="840623" y="3615316"/>
            <a:ext cx="308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Laboratório com uma Bobina de Tesla enorme</a:t>
            </a:r>
          </a:p>
        </p:txBody>
      </p:sp>
    </p:spTree>
    <p:extLst>
      <p:ext uri="{BB962C8B-B14F-4D97-AF65-F5344CB8AC3E}">
        <p14:creationId xmlns:p14="http://schemas.microsoft.com/office/powerpoint/2010/main" val="87931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46C82-2328-49B6-909F-985167B4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5200" y="468450"/>
            <a:ext cx="4856701" cy="577800"/>
          </a:xfrm>
        </p:spPr>
        <p:txBody>
          <a:bodyPr/>
          <a:lstStyle/>
          <a:p>
            <a:r>
              <a:rPr lang="pt-PT" sz="2800" dirty="0"/>
              <a:t>Projetos, Curiosidades, Momentos Trágicos e Fim de vida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FE71DF-95DE-40C0-B595-1A10DEE1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48" y="228600"/>
            <a:ext cx="3295022" cy="370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FB893C-485A-43C0-8F45-28A90903DCF7}"/>
              </a:ext>
            </a:extLst>
          </p:cNvPr>
          <p:cNvSpPr txBox="1"/>
          <p:nvPr/>
        </p:nvSpPr>
        <p:spPr>
          <a:xfrm>
            <a:off x="366448" y="4103887"/>
            <a:ext cx="4634602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1901, começou a ser construída a Torre de Tesla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1908, hipotecou a sua propriedade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1915, perdeu a sua propriedade por despesas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458E15-D4AA-4F83-86D7-7478E9DA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66" y="1693950"/>
            <a:ext cx="2190335" cy="2916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0AE407-E900-44E5-9FFE-2070F4B38FC0}"/>
              </a:ext>
            </a:extLst>
          </p:cNvPr>
          <p:cNvSpPr txBox="1"/>
          <p:nvPr/>
        </p:nvSpPr>
        <p:spPr>
          <a:xfrm>
            <a:off x="4042293" y="1706595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Arvo" panose="020B0604020202020204" charset="0"/>
              </a:rPr>
              <a:t>Guglielmo</a:t>
            </a:r>
            <a:r>
              <a:rPr lang="pt-PT" dirty="0">
                <a:latin typeface="Arvo" panose="020B0604020202020204" charset="0"/>
              </a:rPr>
              <a:t> Marconi</a:t>
            </a:r>
          </a:p>
          <a:p>
            <a:r>
              <a:rPr lang="pt-PT" dirty="0">
                <a:latin typeface="Arvo" panose="020B0604020202020204" charset="0"/>
              </a:rPr>
              <a:t>(</a:t>
            </a:r>
            <a:r>
              <a:rPr lang="pt-PT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1874-1937</a:t>
            </a:r>
            <a:r>
              <a:rPr lang="pt-PT" dirty="0">
                <a:latin typeface="Arvo" panose="020B0604020202020204" charset="0"/>
              </a:rPr>
              <a:t>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466344-5C02-4924-9393-3F515E665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34" b="18574"/>
          <a:stretch/>
        </p:blipFill>
        <p:spPr>
          <a:xfrm>
            <a:off x="5815536" y="1693950"/>
            <a:ext cx="284724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4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6"/>
          <p:cNvSpPr txBox="1">
            <a:spLocks noGrp="1"/>
          </p:cNvSpPr>
          <p:nvPr>
            <p:ph type="ctrTitle"/>
          </p:nvPr>
        </p:nvSpPr>
        <p:spPr>
          <a:xfrm flipH="1">
            <a:off x="770698" y="468450"/>
            <a:ext cx="790086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/>
              <a:t>Projetos, Curiosidades, Momentos Trágicos e Fim de vida</a:t>
            </a:r>
            <a:endParaRPr sz="2800" dirty="0"/>
          </a:p>
        </p:txBody>
      </p:sp>
      <p:cxnSp>
        <p:nvCxnSpPr>
          <p:cNvPr id="1106" name="Google Shape;1106;p46"/>
          <p:cNvCxnSpPr/>
          <p:nvPr/>
        </p:nvCxnSpPr>
        <p:spPr>
          <a:xfrm>
            <a:off x="876660" y="227019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46"/>
          <p:cNvSpPr txBox="1"/>
          <p:nvPr/>
        </p:nvSpPr>
        <p:spPr>
          <a:xfrm>
            <a:off x="876660" y="1672590"/>
            <a:ext cx="2431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Prémio Nobel da Física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16" name="Google Shape;1116;p46"/>
          <p:cNvSpPr txBox="1"/>
          <p:nvPr/>
        </p:nvSpPr>
        <p:spPr>
          <a:xfrm>
            <a:off x="3252961" y="1672590"/>
            <a:ext cx="196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1909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B72DF3-7AC6-4D77-8762-65567B6F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61" y="1672590"/>
            <a:ext cx="2857500" cy="1600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C0CAD9-F7D9-4F63-A2FC-2F1B84F8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798" y="2472690"/>
            <a:ext cx="3121202" cy="230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7FA13C-3575-4721-A085-0E048C6C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272">
            <a:off x="1692253" y="2388553"/>
            <a:ext cx="2638292" cy="29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23C4C-FB0E-46F1-9F77-3775184B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7405560" cy="577800"/>
          </a:xfrm>
        </p:spPr>
        <p:txBody>
          <a:bodyPr/>
          <a:lstStyle/>
          <a:p>
            <a:r>
              <a:rPr lang="pt-PT" sz="2800" dirty="0"/>
              <a:t>Projetos, Curiosidades, Momentos Trágicos e Fim de vida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ACEB48-3325-4F5C-9CAE-5DD3A556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92530"/>
            <a:ext cx="5120000" cy="2880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94E65F-174A-470D-ACE0-62BDF30F4308}"/>
              </a:ext>
            </a:extLst>
          </p:cNvPr>
          <p:cNvSpPr txBox="1"/>
          <p:nvPr/>
        </p:nvSpPr>
        <p:spPr>
          <a:xfrm>
            <a:off x="5448300" y="1363980"/>
            <a:ext cx="358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Tesla estava à frente do seu tempo, era um ambientalista e defendia o uso de combustíveis renováveis.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1928, fechou definitivamente o seu escritório.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vo" panose="020B0604020202020204" charset="0"/>
              </a:rPr>
              <a:t>7 de janeiro de 1943, foi encontrado morto no seu quarto de hotel, aos 86 anos.</a:t>
            </a:r>
          </a:p>
        </p:txBody>
      </p:sp>
    </p:spTree>
    <p:extLst>
      <p:ext uri="{BB962C8B-B14F-4D97-AF65-F5344CB8AC3E}">
        <p14:creationId xmlns:p14="http://schemas.microsoft.com/office/powerpoint/2010/main" val="368267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3DDF371-E550-4669-BD0F-1636E13C1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2434650"/>
            <a:ext cx="7717500" cy="274200"/>
          </a:xfrm>
        </p:spPr>
        <p:txBody>
          <a:bodyPr/>
          <a:lstStyle/>
          <a:p>
            <a:r>
              <a:rPr lang="pt-PT" dirty="0"/>
              <a:t>“E é por isto que eu não tenho natal."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09E16-5241-4989-9992-4CD13F2F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01" y="2875025"/>
            <a:ext cx="4395597" cy="1829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F7CE744-62BA-4A48-A2C4-D419413F6A0A}"/>
              </a:ext>
            </a:extLst>
          </p:cNvPr>
          <p:cNvSpPr txBox="1">
            <a:spLocks/>
          </p:cNvSpPr>
          <p:nvPr/>
        </p:nvSpPr>
        <p:spPr>
          <a:xfrm>
            <a:off x="5736771" y="2875025"/>
            <a:ext cx="1758442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PT" dirty="0"/>
              <a:t>Tiago Barreiros</a:t>
            </a:r>
          </a:p>
        </p:txBody>
      </p:sp>
    </p:spTree>
    <p:extLst>
      <p:ext uri="{BB962C8B-B14F-4D97-AF65-F5344CB8AC3E}">
        <p14:creationId xmlns:p14="http://schemas.microsoft.com/office/powerpoint/2010/main" val="248036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3DDF371-E550-4669-BD0F-1636E13C1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2434650"/>
            <a:ext cx="7717500" cy="274200"/>
          </a:xfrm>
        </p:spPr>
        <p:txBody>
          <a:bodyPr/>
          <a:lstStyle/>
          <a:p>
            <a:r>
              <a:rPr lang="pt-PT" dirty="0"/>
              <a:t>"O presente é deles, mas o futuro pelo qual sempre trabalhei, é meu."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09E16-5241-4989-9992-4CD13F2F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01" y="2875025"/>
            <a:ext cx="4395597" cy="1829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F7CE744-62BA-4A48-A2C4-D419413F6A0A}"/>
              </a:ext>
            </a:extLst>
          </p:cNvPr>
          <p:cNvSpPr txBox="1">
            <a:spLocks/>
          </p:cNvSpPr>
          <p:nvPr/>
        </p:nvSpPr>
        <p:spPr>
          <a:xfrm>
            <a:off x="6044383" y="2875025"/>
            <a:ext cx="145083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PT" dirty="0" err="1"/>
              <a:t>Nikola</a:t>
            </a:r>
            <a:r>
              <a:rPr lang="pt-PT" dirty="0"/>
              <a:t> Tesla</a:t>
            </a:r>
          </a:p>
        </p:txBody>
      </p:sp>
    </p:spTree>
    <p:extLst>
      <p:ext uri="{BB962C8B-B14F-4D97-AF65-F5344CB8AC3E}">
        <p14:creationId xmlns:p14="http://schemas.microsoft.com/office/powerpoint/2010/main" val="225053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>
            <a:spLocks noGrp="1"/>
          </p:cNvSpPr>
          <p:nvPr>
            <p:ph type="ctrTitle" idx="7"/>
          </p:nvPr>
        </p:nvSpPr>
        <p:spPr>
          <a:xfrm>
            <a:off x="4155425" y="4079028"/>
            <a:ext cx="471077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Projetos, Curiosidades, Momentos Trágicos e Fim de vida</a:t>
            </a:r>
            <a:endParaRPr sz="2800" dirty="0"/>
          </a:p>
        </p:txBody>
      </p:sp>
      <p:sp>
        <p:nvSpPr>
          <p:cNvPr id="894" name="Google Shape;894;p28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</a:t>
            </a:r>
            <a:r>
              <a:rPr lang="en" sz="3200" dirty="0"/>
              <a:t>primeiros anos de vida</a:t>
            </a:r>
            <a:endParaRPr sz="3200" dirty="0"/>
          </a:p>
        </p:txBody>
      </p:sp>
      <p:sp>
        <p:nvSpPr>
          <p:cNvPr id="895" name="Google Shape;895;p28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Faculdade</a:t>
            </a:r>
            <a:endParaRPr sz="3200" dirty="0"/>
          </a:p>
        </p:txBody>
      </p:sp>
      <p:sp>
        <p:nvSpPr>
          <p:cNvPr id="897" name="Google Shape;897;p28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8" name="Google Shape;898;p28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 paixão pela eletricidade</a:t>
            </a:r>
            <a:endParaRPr sz="3200" dirty="0"/>
          </a:p>
        </p:txBody>
      </p:sp>
      <p:sp>
        <p:nvSpPr>
          <p:cNvPr id="899" name="Google Shape;899;p28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0" name="Google Shape;900;p28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cxnSp>
        <p:nvCxnSpPr>
          <p:cNvPr id="902" name="Google Shape;902;p28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4353122" y="1828357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Realizado por:</a:t>
            </a:r>
            <a:endParaRPr dirty="0"/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221807" y="4566275"/>
            <a:ext cx="244225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Diogo Paulo(a45781)</a:t>
            </a:r>
          </a:p>
        </p:txBody>
      </p:sp>
      <p:cxnSp>
        <p:nvCxnSpPr>
          <p:cNvPr id="927" name="Google Shape;927;p32"/>
          <p:cNvCxnSpPr/>
          <p:nvPr/>
        </p:nvCxnSpPr>
        <p:spPr>
          <a:xfrm>
            <a:off x="5123700" y="2438715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AAA1A2B-8DF0-4582-95F5-903C4D7F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2" y="2695638"/>
            <a:ext cx="1829687" cy="18296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E37403-63F2-4AAF-BDDA-7FFA1DE7D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128" y="2695639"/>
            <a:ext cx="1829687" cy="18296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BA4667-67EE-4BEA-9C86-FE2177C844E6}"/>
              </a:ext>
            </a:extLst>
          </p:cNvPr>
          <p:cNvSpPr txBox="1"/>
          <p:nvPr/>
        </p:nvSpPr>
        <p:spPr>
          <a:xfrm>
            <a:off x="2926639" y="4566275"/>
            <a:ext cx="28905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1800" dirty="0">
                <a:latin typeface="Arvo" panose="020B0604020202020204" charset="0"/>
              </a:rPr>
              <a:t>Simão Andrade(a46852)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60DC5E-0016-4E46-8ADB-584E1B5CFD51}"/>
              </a:ext>
            </a:extLst>
          </p:cNvPr>
          <p:cNvSpPr txBox="1"/>
          <p:nvPr/>
        </p:nvSpPr>
        <p:spPr>
          <a:xfrm>
            <a:off x="6079748" y="4566275"/>
            <a:ext cx="2842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1800" dirty="0">
                <a:latin typeface="Arvo" panose="020B0604020202020204" charset="0"/>
              </a:rPr>
              <a:t>Tiago Barreiros(a46118)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9DD410-5821-4E29-B298-7A66B48F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759" y="2725325"/>
            <a:ext cx="1474725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F484B-A6F5-469B-9756-D2BF12A9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772" y="231050"/>
            <a:ext cx="5382228" cy="572700"/>
          </a:xfrm>
        </p:spPr>
        <p:txBody>
          <a:bodyPr/>
          <a:lstStyle/>
          <a:p>
            <a:r>
              <a:rPr lang="pt-PT" sz="3200" dirty="0"/>
              <a:t>Os primeiros anos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113365-9AD2-4543-AA16-115953E54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4243" y="1446835"/>
            <a:ext cx="3822061" cy="4166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Nikola</a:t>
            </a:r>
            <a:r>
              <a:rPr lang="pt-PT" dirty="0"/>
              <a:t> Tesla (10-07-1856 a 7-01-1943)</a:t>
            </a:r>
          </a:p>
          <a:p>
            <a:pPr marL="139700" indent="0"/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2E37AD-4BFD-4DFA-B762-D4AA0959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08" y="2198832"/>
            <a:ext cx="1980936" cy="4856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7631B8-8A35-4FAC-BD68-E0DB866F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02" y="1849194"/>
            <a:ext cx="1042111" cy="1042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4524355-9C19-4FB6-9FF2-D90A19825F40}"/>
              </a:ext>
            </a:extLst>
          </p:cNvPr>
          <p:cNvSpPr txBox="1"/>
          <p:nvPr/>
        </p:nvSpPr>
        <p:spPr>
          <a:xfrm>
            <a:off x="4241520" y="2108639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Arvo" panose="020B0604020202020204" charset="0"/>
              </a:rPr>
              <a:t>Smiljan</a:t>
            </a:r>
            <a:r>
              <a:rPr lang="pt-PT" dirty="0">
                <a:latin typeface="Arvo" panose="020B0604020202020204" charset="0"/>
              </a:rPr>
              <a:t>, </a:t>
            </a:r>
          </a:p>
          <a:p>
            <a:r>
              <a:rPr lang="pt-PT" dirty="0">
                <a:latin typeface="Arvo" panose="020B0604020202020204" charset="0"/>
              </a:rPr>
              <a:t>Croácia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73932A0-7A58-4C72-A2F3-B06F1ABE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631" y="1842300"/>
            <a:ext cx="2133600" cy="10702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5D6C1E-24BE-40D3-9F6B-18D627C63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580" y="1731977"/>
            <a:ext cx="2097128" cy="154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4F7C26-F5E4-4F3B-B162-5E9D8AEA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07" y="3255218"/>
            <a:ext cx="2324405" cy="4856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3EB254-2B28-49BA-A8B9-E4C3E671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249" y="2952295"/>
            <a:ext cx="1042111" cy="104211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E0D069F-AC6D-4FB8-A3F8-54F9B4444228}"/>
              </a:ext>
            </a:extLst>
          </p:cNvPr>
          <p:cNvSpPr/>
          <p:nvPr/>
        </p:nvSpPr>
        <p:spPr>
          <a:xfrm>
            <a:off x="7907827" y="2325665"/>
            <a:ext cx="515307" cy="49217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9CED48-3CF3-41C0-9BAE-2B1086200454}"/>
              </a:ext>
            </a:extLst>
          </p:cNvPr>
          <p:cNvSpPr txBox="1"/>
          <p:nvPr/>
        </p:nvSpPr>
        <p:spPr>
          <a:xfrm>
            <a:off x="4608051" y="329366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Arvo" panose="020B0604020202020204" charset="0"/>
              </a:rPr>
              <a:t>Karlavac</a:t>
            </a:r>
            <a:endParaRPr lang="pt-PT" dirty="0">
              <a:latin typeface="Arvo" panose="020B060402020202020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1D0557D-4155-4623-A9F6-A6CF8A49069E}"/>
              </a:ext>
            </a:extLst>
          </p:cNvPr>
          <p:cNvSpPr txBox="1"/>
          <p:nvPr/>
        </p:nvSpPr>
        <p:spPr>
          <a:xfrm>
            <a:off x="3330672" y="3123269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Arvo" panose="020B0604020202020204" charset="0"/>
              </a:rPr>
              <a:t>Aos 14 anos -&gt;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91DF613-CB35-451B-B12C-5C0C0B9B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26" y="3836798"/>
            <a:ext cx="3964088" cy="48561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0F1D13B-F345-4FE6-B812-45C023DC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62" y="3498024"/>
            <a:ext cx="1042111" cy="104211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E7D8E1-6E47-40B2-BE59-2517ED8A672D}"/>
              </a:ext>
            </a:extLst>
          </p:cNvPr>
          <p:cNvSpPr txBox="1"/>
          <p:nvPr/>
        </p:nvSpPr>
        <p:spPr>
          <a:xfrm>
            <a:off x="3321236" y="4055396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Arvo" panose="020B0604020202020204" charset="0"/>
              </a:rPr>
              <a:t>Aos 17 anos -&gt;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1E4BC21-5E00-456F-B00E-780F9C695254}"/>
              </a:ext>
            </a:extLst>
          </p:cNvPr>
          <p:cNvSpPr txBox="1"/>
          <p:nvPr/>
        </p:nvSpPr>
        <p:spPr>
          <a:xfrm>
            <a:off x="6692273" y="3881126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Arvo" panose="020B0604020202020204" charset="0"/>
              </a:rPr>
              <a:t>Cólera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8950497-1514-46DA-B18E-535FD0BAE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596" y="3381724"/>
            <a:ext cx="1022726" cy="1070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35FBEB-6BE6-44A1-AB09-991887EA4C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719"/>
          <a:stretch/>
        </p:blipFill>
        <p:spPr>
          <a:xfrm>
            <a:off x="474243" y="1446835"/>
            <a:ext cx="2880000" cy="328144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037B443-D865-429C-9F0E-814F7FC28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419" y="279537"/>
            <a:ext cx="310923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1197-CADD-4861-944B-B64CD193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164" y="223141"/>
            <a:ext cx="5926836" cy="572700"/>
          </a:xfrm>
        </p:spPr>
        <p:txBody>
          <a:bodyPr/>
          <a:lstStyle/>
          <a:p>
            <a:r>
              <a:rPr lang="pt-PT" sz="3200"/>
              <a:t>Os primeiros anos de vida</a:t>
            </a:r>
            <a:endParaRPr lang="pt-PT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6E5D0D-3CC3-40C7-96E5-AA3108A6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9" y="2668525"/>
            <a:ext cx="2560321" cy="572700"/>
          </a:xfrm>
        </p:spPr>
        <p:txBody>
          <a:bodyPr/>
          <a:lstStyle/>
          <a:p>
            <a:r>
              <a:rPr lang="pt-PT" sz="2400" dirty="0"/>
              <a:t>O ano sabático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180EA2-AFA0-48F0-8B36-DB31648A7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"/>
          <a:stretch/>
        </p:blipFill>
        <p:spPr>
          <a:xfrm>
            <a:off x="3864950" y="1532875"/>
            <a:ext cx="3913463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0"/>
          <p:cNvSpPr txBox="1">
            <a:spLocks noGrp="1"/>
          </p:cNvSpPr>
          <p:nvPr>
            <p:ph type="ctrTitle"/>
          </p:nvPr>
        </p:nvSpPr>
        <p:spPr>
          <a:xfrm>
            <a:off x="4599388" y="246648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Faculdade</a:t>
            </a:r>
            <a:endParaRPr dirty="0"/>
          </a:p>
        </p:txBody>
      </p:sp>
      <p:grpSp>
        <p:nvGrpSpPr>
          <p:cNvPr id="975" name="Google Shape;975;p40"/>
          <p:cNvGrpSpPr/>
          <p:nvPr/>
        </p:nvGrpSpPr>
        <p:grpSpPr>
          <a:xfrm>
            <a:off x="3104037" y="468450"/>
            <a:ext cx="3051030" cy="4206676"/>
            <a:chOff x="2772462" y="468450"/>
            <a:chExt cx="3051030" cy="4206676"/>
          </a:xfrm>
        </p:grpSpPr>
        <p:cxnSp>
          <p:nvCxnSpPr>
            <p:cNvPr id="976" name="Google Shape;976;p40"/>
            <p:cNvCxnSpPr/>
            <p:nvPr/>
          </p:nvCxnSpPr>
          <p:spPr>
            <a:xfrm>
              <a:off x="4492801" y="411777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77" name="Google Shape;977;p40"/>
            <p:cNvCxnSpPr/>
            <p:nvPr/>
          </p:nvCxnSpPr>
          <p:spPr>
            <a:xfrm>
              <a:off x="3642651" y="30872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78" name="Google Shape;978;p40"/>
            <p:cNvCxnSpPr/>
            <p:nvPr/>
          </p:nvCxnSpPr>
          <p:spPr>
            <a:xfrm>
              <a:off x="4492801" y="206672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79" name="Google Shape;979;p40"/>
            <p:cNvCxnSpPr>
              <a:cxnSpLocks/>
              <a:stCxn id="980" idx="3"/>
            </p:cNvCxnSpPr>
            <p:nvPr/>
          </p:nvCxnSpPr>
          <p:spPr>
            <a:xfrm>
              <a:off x="3642651" y="103615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981" name="Google Shape;981;p40"/>
            <p:cNvSpPr/>
            <p:nvPr/>
          </p:nvSpPr>
          <p:spPr>
            <a:xfrm>
              <a:off x="2772462" y="468450"/>
              <a:ext cx="3051030" cy="4206676"/>
            </a:xfrm>
            <a:custGeom>
              <a:avLst/>
              <a:gdLst/>
              <a:ahLst/>
              <a:cxnLst/>
              <a:rect l="l" t="t" r="r" b="b"/>
              <a:pathLst>
                <a:path w="123536" h="170328" extrusionOk="0">
                  <a:moveTo>
                    <a:pt x="23585" y="1"/>
                  </a:moveTo>
                  <a:cubicBezTo>
                    <a:pt x="10527" y="1"/>
                    <a:pt x="1" y="10552"/>
                    <a:pt x="1" y="23610"/>
                  </a:cubicBezTo>
                  <a:cubicBezTo>
                    <a:pt x="1" y="36642"/>
                    <a:pt x="10527" y="47294"/>
                    <a:pt x="23585" y="47294"/>
                  </a:cubicBezTo>
                  <a:lnTo>
                    <a:pt x="99826" y="47294"/>
                  </a:lnTo>
                  <a:cubicBezTo>
                    <a:pt x="109425" y="47294"/>
                    <a:pt x="117269" y="55038"/>
                    <a:pt x="117269" y="64637"/>
                  </a:cubicBezTo>
                  <a:cubicBezTo>
                    <a:pt x="117269" y="74237"/>
                    <a:pt x="109425" y="81981"/>
                    <a:pt x="99926" y="81981"/>
                  </a:cubicBezTo>
                  <a:lnTo>
                    <a:pt x="23585" y="81981"/>
                  </a:lnTo>
                  <a:cubicBezTo>
                    <a:pt x="10527" y="81981"/>
                    <a:pt x="1" y="92633"/>
                    <a:pt x="1" y="105690"/>
                  </a:cubicBezTo>
                  <a:cubicBezTo>
                    <a:pt x="1" y="118723"/>
                    <a:pt x="10527" y="129274"/>
                    <a:pt x="23585" y="129274"/>
                  </a:cubicBezTo>
                  <a:lnTo>
                    <a:pt x="99826" y="129274"/>
                  </a:lnTo>
                  <a:cubicBezTo>
                    <a:pt x="109425" y="129274"/>
                    <a:pt x="117269" y="137119"/>
                    <a:pt x="117269" y="146718"/>
                  </a:cubicBezTo>
                  <a:cubicBezTo>
                    <a:pt x="117269" y="156317"/>
                    <a:pt x="109425" y="164062"/>
                    <a:pt x="99926" y="164062"/>
                  </a:cubicBezTo>
                  <a:cubicBezTo>
                    <a:pt x="98146" y="164062"/>
                    <a:pt x="96793" y="165515"/>
                    <a:pt x="96793" y="167194"/>
                  </a:cubicBezTo>
                  <a:cubicBezTo>
                    <a:pt x="96793" y="168974"/>
                    <a:pt x="98146" y="170327"/>
                    <a:pt x="99926" y="170327"/>
                  </a:cubicBezTo>
                  <a:cubicBezTo>
                    <a:pt x="112883" y="170327"/>
                    <a:pt x="123535" y="159776"/>
                    <a:pt x="123535" y="146718"/>
                  </a:cubicBezTo>
                  <a:cubicBezTo>
                    <a:pt x="123535" y="133660"/>
                    <a:pt x="112883" y="123009"/>
                    <a:pt x="99826" y="123009"/>
                  </a:cubicBezTo>
                  <a:lnTo>
                    <a:pt x="23585" y="123009"/>
                  </a:lnTo>
                  <a:cubicBezTo>
                    <a:pt x="13986" y="123009"/>
                    <a:pt x="6266" y="115289"/>
                    <a:pt x="6266" y="105690"/>
                  </a:cubicBezTo>
                  <a:cubicBezTo>
                    <a:pt x="6266" y="96066"/>
                    <a:pt x="13986" y="88247"/>
                    <a:pt x="23585" y="88247"/>
                  </a:cubicBezTo>
                  <a:lnTo>
                    <a:pt x="99926" y="88247"/>
                  </a:lnTo>
                  <a:cubicBezTo>
                    <a:pt x="112883" y="88247"/>
                    <a:pt x="123535" y="77695"/>
                    <a:pt x="123535" y="64637"/>
                  </a:cubicBezTo>
                  <a:cubicBezTo>
                    <a:pt x="123535" y="51580"/>
                    <a:pt x="112883" y="41028"/>
                    <a:pt x="99826" y="41028"/>
                  </a:cubicBezTo>
                  <a:lnTo>
                    <a:pt x="23585" y="41028"/>
                  </a:lnTo>
                  <a:cubicBezTo>
                    <a:pt x="13986" y="41028"/>
                    <a:pt x="6266" y="33209"/>
                    <a:pt x="6266" y="23610"/>
                  </a:cubicBezTo>
                  <a:cubicBezTo>
                    <a:pt x="6266" y="13986"/>
                    <a:pt x="13986" y="6266"/>
                    <a:pt x="23585" y="6266"/>
                  </a:cubicBezTo>
                  <a:lnTo>
                    <a:pt x="42181" y="6266"/>
                  </a:lnTo>
                  <a:cubicBezTo>
                    <a:pt x="43961" y="6266"/>
                    <a:pt x="45314" y="4813"/>
                    <a:pt x="45314" y="3133"/>
                  </a:cubicBezTo>
                  <a:cubicBezTo>
                    <a:pt x="45314" y="1354"/>
                    <a:pt x="43961" y="1"/>
                    <a:pt x="42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2887250" y="580000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4785602" y="1610567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87250" y="2628386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4785602" y="3639878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003800" y="696550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4902150" y="3756437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4902162" y="1727113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3003800" y="2744925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40"/>
          <p:cNvSpPr txBox="1"/>
          <p:nvPr/>
        </p:nvSpPr>
        <p:spPr>
          <a:xfrm>
            <a:off x="3375726" y="747250"/>
            <a:ext cx="5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 sz="300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0" name="Google Shape;990;p40"/>
          <p:cNvSpPr txBox="1"/>
          <p:nvPr/>
        </p:nvSpPr>
        <p:spPr>
          <a:xfrm>
            <a:off x="5274076" y="1777825"/>
            <a:ext cx="5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 sz="300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1" name="Google Shape;991;p40"/>
          <p:cNvSpPr txBox="1"/>
          <p:nvPr/>
        </p:nvSpPr>
        <p:spPr>
          <a:xfrm>
            <a:off x="3375726" y="2795625"/>
            <a:ext cx="5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 sz="3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2" name="Google Shape;992;p40"/>
          <p:cNvSpPr txBox="1"/>
          <p:nvPr/>
        </p:nvSpPr>
        <p:spPr>
          <a:xfrm>
            <a:off x="5274076" y="3807125"/>
            <a:ext cx="5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 sz="300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3" name="Google Shape;993;p40"/>
          <p:cNvSpPr txBox="1"/>
          <p:nvPr/>
        </p:nvSpPr>
        <p:spPr>
          <a:xfrm>
            <a:off x="4662836" y="770650"/>
            <a:ext cx="339912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Área Química e Tecnologia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Colégio Politécnico Austríaco - Graz</a:t>
            </a:r>
          </a:p>
        </p:txBody>
      </p:sp>
      <p:sp>
        <p:nvSpPr>
          <p:cNvPr id="994" name="Google Shape;994;p40"/>
          <p:cNvSpPr txBox="1"/>
          <p:nvPr/>
        </p:nvSpPr>
        <p:spPr>
          <a:xfrm>
            <a:off x="1770831" y="837392"/>
            <a:ext cx="1333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1875, 19 anos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5" name="Google Shape;995;p40"/>
          <p:cNvSpPr txBox="1"/>
          <p:nvPr/>
        </p:nvSpPr>
        <p:spPr>
          <a:xfrm>
            <a:off x="3028886" y="1801213"/>
            <a:ext cx="1572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 Jogo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96" name="Google Shape;996;p40"/>
          <p:cNvSpPr txBox="1"/>
          <p:nvPr/>
        </p:nvSpPr>
        <p:spPr>
          <a:xfrm>
            <a:off x="6138593" y="1867963"/>
            <a:ext cx="664397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1876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7" name="Google Shape;997;p40"/>
          <p:cNvSpPr txBox="1"/>
          <p:nvPr/>
        </p:nvSpPr>
        <p:spPr>
          <a:xfrm>
            <a:off x="4658862" y="2815863"/>
            <a:ext cx="1863857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Maribor, Eslovénia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98" name="Google Shape;998;p40"/>
          <p:cNvSpPr txBox="1"/>
          <p:nvPr/>
        </p:nvSpPr>
        <p:spPr>
          <a:xfrm>
            <a:off x="2514599" y="2885779"/>
            <a:ext cx="589413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1877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99" name="Google Shape;999;p40"/>
          <p:cNvSpPr txBox="1"/>
          <p:nvPr/>
        </p:nvSpPr>
        <p:spPr>
          <a:xfrm>
            <a:off x="1447800" y="3906288"/>
            <a:ext cx="316495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Universidade Charles Ferdinand, República Tcheca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00" name="Google Shape;1000;p40"/>
          <p:cNvSpPr txBox="1"/>
          <p:nvPr/>
        </p:nvSpPr>
        <p:spPr>
          <a:xfrm>
            <a:off x="6122119" y="3923143"/>
            <a:ext cx="664397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1880</a:t>
            </a:r>
            <a:endParaRPr sz="2000" dirty="0">
              <a:solidFill>
                <a:schemeClr val="dk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213F74-035D-41D3-A353-708037F2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233" y="3262419"/>
            <a:ext cx="731583" cy="542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5B79D7C-7288-4D4A-837B-AF973839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95" y="328802"/>
            <a:ext cx="359695" cy="359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0"/>
          <p:cNvSpPr/>
          <p:nvPr/>
        </p:nvSpPr>
        <p:spPr>
          <a:xfrm>
            <a:off x="5658327" y="2420722"/>
            <a:ext cx="3257073" cy="570170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60"/>
          <p:cNvSpPr/>
          <p:nvPr/>
        </p:nvSpPr>
        <p:spPr>
          <a:xfrm>
            <a:off x="2840179" y="2420722"/>
            <a:ext cx="2932365" cy="570170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0"/>
          <p:cNvSpPr/>
          <p:nvPr/>
        </p:nvSpPr>
        <p:spPr>
          <a:xfrm>
            <a:off x="870751" y="2449958"/>
            <a:ext cx="2098567" cy="570170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60"/>
          <p:cNvSpPr txBox="1"/>
          <p:nvPr/>
        </p:nvSpPr>
        <p:spPr>
          <a:xfrm>
            <a:off x="5902701" y="3079696"/>
            <a:ext cx="2768323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1884- Emprego na Edison Machine Works</a:t>
            </a:r>
            <a:endParaRPr sz="12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239" name="Google Shape;1239;p60"/>
          <p:cNvSpPr txBox="1"/>
          <p:nvPr/>
        </p:nvSpPr>
        <p:spPr>
          <a:xfrm>
            <a:off x="5740745" y="2485940"/>
            <a:ext cx="2720808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Estados Unidos da América</a:t>
            </a:r>
            <a:endParaRPr sz="2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40" name="Google Shape;1240;p60"/>
          <p:cNvSpPr/>
          <p:nvPr/>
        </p:nvSpPr>
        <p:spPr>
          <a:xfrm>
            <a:off x="3756560" y="1785212"/>
            <a:ext cx="742253" cy="736251"/>
          </a:xfrm>
          <a:custGeom>
            <a:avLst/>
            <a:gdLst/>
            <a:ahLst/>
            <a:cxnLst/>
            <a:rect l="l" t="t" r="r" b="b"/>
            <a:pathLst>
              <a:path w="12432" h="12332" extrusionOk="0">
                <a:moveTo>
                  <a:pt x="6166" y="1"/>
                </a:moveTo>
                <a:cubicBezTo>
                  <a:pt x="2808" y="1"/>
                  <a:pt x="1" y="2733"/>
                  <a:pt x="1" y="6166"/>
                </a:cubicBezTo>
                <a:cubicBezTo>
                  <a:pt x="1" y="9625"/>
                  <a:pt x="2808" y="12332"/>
                  <a:pt x="6166" y="12332"/>
                </a:cubicBezTo>
                <a:cubicBezTo>
                  <a:pt x="9600" y="12332"/>
                  <a:pt x="12432" y="9625"/>
                  <a:pt x="12432" y="6166"/>
                </a:cubicBezTo>
                <a:cubicBezTo>
                  <a:pt x="12432" y="2733"/>
                  <a:pt x="9600" y="1"/>
                  <a:pt x="61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0"/>
          <p:cNvSpPr txBox="1"/>
          <p:nvPr/>
        </p:nvSpPr>
        <p:spPr>
          <a:xfrm>
            <a:off x="2969318" y="3079177"/>
            <a:ext cx="2578042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Emprego na Companhia Continental Edison</a:t>
            </a:r>
          </a:p>
        </p:txBody>
      </p:sp>
      <p:sp>
        <p:nvSpPr>
          <p:cNvPr id="1242" name="Google Shape;1242;p60"/>
          <p:cNvSpPr txBox="1"/>
          <p:nvPr/>
        </p:nvSpPr>
        <p:spPr>
          <a:xfrm>
            <a:off x="3277136" y="2449958"/>
            <a:ext cx="17517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Paris, França</a:t>
            </a:r>
            <a:endParaRPr sz="2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43" name="Google Shape;1243;p60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41899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A paixão pela eletricidade</a:t>
            </a:r>
            <a:endParaRPr dirty="0"/>
          </a:p>
        </p:txBody>
      </p:sp>
      <p:sp>
        <p:nvSpPr>
          <p:cNvPr id="1252" name="Google Shape;1252;p60"/>
          <p:cNvSpPr txBox="1"/>
          <p:nvPr/>
        </p:nvSpPr>
        <p:spPr>
          <a:xfrm>
            <a:off x="605045" y="3079177"/>
            <a:ext cx="2768323" cy="8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Empresa de Telegrafos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1º esboço de um motor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Tivadar</a:t>
            </a:r>
            <a:r>
              <a:rPr lang="pt-PT"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pt-PT" sz="1200" dirty="0" err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Puskas</a:t>
            </a:r>
            <a:endParaRPr sz="12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253" name="Google Shape;1253;p60"/>
          <p:cNvSpPr txBox="1"/>
          <p:nvPr/>
        </p:nvSpPr>
        <p:spPr>
          <a:xfrm>
            <a:off x="855191" y="2473436"/>
            <a:ext cx="1984988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Budapeste, Hungria</a:t>
            </a:r>
            <a:endParaRPr sz="2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01EB71-36F1-42C1-97B2-B43CCBA0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836" y="1748603"/>
            <a:ext cx="670373" cy="828000"/>
          </a:xfrm>
          <a:prstGeom prst="rect">
            <a:avLst/>
          </a:prstGeom>
        </p:spPr>
      </p:pic>
      <p:grpSp>
        <p:nvGrpSpPr>
          <p:cNvPr id="54" name="Google Shape;1015;p42">
            <a:extLst>
              <a:ext uri="{FF2B5EF4-FFF2-40B4-BE49-F238E27FC236}">
                <a16:creationId xmlns:a16="http://schemas.microsoft.com/office/drawing/2014/main" id="{5AE70AA8-C1F0-4159-AD8C-BC305FCE7F7C}"/>
              </a:ext>
            </a:extLst>
          </p:cNvPr>
          <p:cNvGrpSpPr/>
          <p:nvPr/>
        </p:nvGrpSpPr>
        <p:grpSpPr>
          <a:xfrm>
            <a:off x="3951628" y="1991684"/>
            <a:ext cx="351155" cy="340753"/>
            <a:chOff x="-59481900" y="2290800"/>
            <a:chExt cx="319000" cy="309550"/>
          </a:xfrm>
        </p:grpSpPr>
        <p:sp>
          <p:nvSpPr>
            <p:cNvPr id="55" name="Google Shape;1016;p42">
              <a:extLst>
                <a:ext uri="{FF2B5EF4-FFF2-40B4-BE49-F238E27FC236}">
                  <a16:creationId xmlns:a16="http://schemas.microsoft.com/office/drawing/2014/main" id="{654DBDF9-91CB-45B4-B8E1-80F8AF519B80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17;p42">
              <a:extLst>
                <a:ext uri="{FF2B5EF4-FFF2-40B4-BE49-F238E27FC236}">
                  <a16:creationId xmlns:a16="http://schemas.microsoft.com/office/drawing/2014/main" id="{03B53FEA-3B05-4CD4-9DFB-7C7046014D10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8;p42">
              <a:extLst>
                <a:ext uri="{FF2B5EF4-FFF2-40B4-BE49-F238E27FC236}">
                  <a16:creationId xmlns:a16="http://schemas.microsoft.com/office/drawing/2014/main" id="{EA25461D-C481-4915-9701-2C18A17027E8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9;p42">
              <a:extLst>
                <a:ext uri="{FF2B5EF4-FFF2-40B4-BE49-F238E27FC236}">
                  <a16:creationId xmlns:a16="http://schemas.microsoft.com/office/drawing/2014/main" id="{0F3BBA08-FD46-4A6B-A014-A5416A5EE7B0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0;p42">
              <a:extLst>
                <a:ext uri="{FF2B5EF4-FFF2-40B4-BE49-F238E27FC236}">
                  <a16:creationId xmlns:a16="http://schemas.microsoft.com/office/drawing/2014/main" id="{B7C28AAF-100B-47F9-8F5D-EC3FC118B1F3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1;p42">
              <a:extLst>
                <a:ext uri="{FF2B5EF4-FFF2-40B4-BE49-F238E27FC236}">
                  <a16:creationId xmlns:a16="http://schemas.microsoft.com/office/drawing/2014/main" id="{85F63069-0A34-455E-996E-BED97A9DA52F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70983DD-5F6E-4113-8E14-2DD09310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34" y="1723120"/>
            <a:ext cx="684000" cy="783952"/>
          </a:xfrm>
          <a:prstGeom prst="rect">
            <a:avLst/>
          </a:prstGeom>
        </p:spPr>
      </p:pic>
      <p:grpSp>
        <p:nvGrpSpPr>
          <p:cNvPr id="63" name="Google Shape;5511;p98">
            <a:extLst>
              <a:ext uri="{FF2B5EF4-FFF2-40B4-BE49-F238E27FC236}">
                <a16:creationId xmlns:a16="http://schemas.microsoft.com/office/drawing/2014/main" id="{3FF126D3-45E7-445F-874C-2A15B5B8FCE9}"/>
              </a:ext>
            </a:extLst>
          </p:cNvPr>
          <p:cNvGrpSpPr/>
          <p:nvPr/>
        </p:nvGrpSpPr>
        <p:grpSpPr>
          <a:xfrm>
            <a:off x="4710839" y="503303"/>
            <a:ext cx="635994" cy="508094"/>
            <a:chOff x="6598259" y="2078634"/>
            <a:chExt cx="868881" cy="684241"/>
          </a:xfrm>
        </p:grpSpPr>
        <p:sp>
          <p:nvSpPr>
            <p:cNvPr id="64" name="Google Shape;5512;p98">
              <a:extLst>
                <a:ext uri="{FF2B5EF4-FFF2-40B4-BE49-F238E27FC236}">
                  <a16:creationId xmlns:a16="http://schemas.microsoft.com/office/drawing/2014/main" id="{74148D05-8FD1-42D0-8BAA-93A7D9B326CF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13;p98">
              <a:extLst>
                <a:ext uri="{FF2B5EF4-FFF2-40B4-BE49-F238E27FC236}">
                  <a16:creationId xmlns:a16="http://schemas.microsoft.com/office/drawing/2014/main" id="{07A17137-0661-45E0-B02A-359D445FCBC2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14;p98">
              <a:extLst>
                <a:ext uri="{FF2B5EF4-FFF2-40B4-BE49-F238E27FC236}">
                  <a16:creationId xmlns:a16="http://schemas.microsoft.com/office/drawing/2014/main" id="{80AB2157-7422-4193-8CA3-EA0B6B6957F8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15;p98">
              <a:extLst>
                <a:ext uri="{FF2B5EF4-FFF2-40B4-BE49-F238E27FC236}">
                  <a16:creationId xmlns:a16="http://schemas.microsoft.com/office/drawing/2014/main" id="{148748B9-05C5-40AE-B080-F7739527C5A6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16;p98">
              <a:extLst>
                <a:ext uri="{FF2B5EF4-FFF2-40B4-BE49-F238E27FC236}">
                  <a16:creationId xmlns:a16="http://schemas.microsoft.com/office/drawing/2014/main" id="{5BFFDE3F-E811-45AA-BE47-295D3033F367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17;p98">
              <a:extLst>
                <a:ext uri="{FF2B5EF4-FFF2-40B4-BE49-F238E27FC236}">
                  <a16:creationId xmlns:a16="http://schemas.microsoft.com/office/drawing/2014/main" id="{5CD6D4BE-9002-424E-BA00-A413FCFC2A28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5518;p98">
              <a:extLst>
                <a:ext uri="{FF2B5EF4-FFF2-40B4-BE49-F238E27FC236}">
                  <a16:creationId xmlns:a16="http://schemas.microsoft.com/office/drawing/2014/main" id="{7AB5610A-0842-4FD2-9582-C2F47170140D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71" name="Google Shape;5519;p98">
                <a:extLst>
                  <a:ext uri="{FF2B5EF4-FFF2-40B4-BE49-F238E27FC236}">
                    <a16:creationId xmlns:a16="http://schemas.microsoft.com/office/drawing/2014/main" id="{4BC1E9A5-77C3-459C-91ED-3C07BA57F091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520;p98">
                <a:extLst>
                  <a:ext uri="{FF2B5EF4-FFF2-40B4-BE49-F238E27FC236}">
                    <a16:creationId xmlns:a16="http://schemas.microsoft.com/office/drawing/2014/main" id="{2E7FEE59-660D-4CA3-922E-198CE40B0B67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521;p98">
                <a:extLst>
                  <a:ext uri="{FF2B5EF4-FFF2-40B4-BE49-F238E27FC236}">
                    <a16:creationId xmlns:a16="http://schemas.microsoft.com/office/drawing/2014/main" id="{75A822B5-8AEF-46B0-AC52-7DB8843487DC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522;p98">
                <a:extLst>
                  <a:ext uri="{FF2B5EF4-FFF2-40B4-BE49-F238E27FC236}">
                    <a16:creationId xmlns:a16="http://schemas.microsoft.com/office/drawing/2014/main" id="{56CECA37-6E4E-4090-A703-FF45CD09AC1E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523;p98">
                <a:extLst>
                  <a:ext uri="{FF2B5EF4-FFF2-40B4-BE49-F238E27FC236}">
                    <a16:creationId xmlns:a16="http://schemas.microsoft.com/office/drawing/2014/main" id="{9DCE33B3-C8DA-42F6-9C83-E7F70F732C4D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524;p98">
                <a:extLst>
                  <a:ext uri="{FF2B5EF4-FFF2-40B4-BE49-F238E27FC236}">
                    <a16:creationId xmlns:a16="http://schemas.microsoft.com/office/drawing/2014/main" id="{4EA4C432-690C-4B29-B880-2474749D97D1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" name="Google Shape;5525;p98">
                <a:extLst>
                  <a:ext uri="{FF2B5EF4-FFF2-40B4-BE49-F238E27FC236}">
                    <a16:creationId xmlns:a16="http://schemas.microsoft.com/office/drawing/2014/main" id="{06CCDDF6-B4D9-4FEB-9799-B738C49D4C21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78" name="Google Shape;5526;p98">
                  <a:extLst>
                    <a:ext uri="{FF2B5EF4-FFF2-40B4-BE49-F238E27FC236}">
                      <a16:creationId xmlns:a16="http://schemas.microsoft.com/office/drawing/2014/main" id="{1C3E95DC-1603-4149-8219-D9FEEF7C5D9F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85" name="Google Shape;5527;p98">
                    <a:extLst>
                      <a:ext uri="{FF2B5EF4-FFF2-40B4-BE49-F238E27FC236}">
                        <a16:creationId xmlns:a16="http://schemas.microsoft.com/office/drawing/2014/main" id="{A7603361-6A6D-4F9D-BCB8-2B63352E5032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5528;p98">
                    <a:extLst>
                      <a:ext uri="{FF2B5EF4-FFF2-40B4-BE49-F238E27FC236}">
                        <a16:creationId xmlns:a16="http://schemas.microsoft.com/office/drawing/2014/main" id="{32E5B1CD-6CC3-418A-98CF-A8F02205A314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5529;p98">
                    <a:extLst>
                      <a:ext uri="{FF2B5EF4-FFF2-40B4-BE49-F238E27FC236}">
                        <a16:creationId xmlns:a16="http://schemas.microsoft.com/office/drawing/2014/main" id="{D8BCA50D-7A92-4187-A51D-DC82B2C533E4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5530;p98">
                    <a:extLst>
                      <a:ext uri="{FF2B5EF4-FFF2-40B4-BE49-F238E27FC236}">
                        <a16:creationId xmlns:a16="http://schemas.microsoft.com/office/drawing/2014/main" id="{60DE0847-A4F1-45F4-AD29-BAE7E617FA79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531;p98">
                    <a:extLst>
                      <a:ext uri="{FF2B5EF4-FFF2-40B4-BE49-F238E27FC236}">
                        <a16:creationId xmlns:a16="http://schemas.microsoft.com/office/drawing/2014/main" id="{B197102A-FDE0-470E-9D60-3EFD286703F8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532;p98">
                    <a:extLst>
                      <a:ext uri="{FF2B5EF4-FFF2-40B4-BE49-F238E27FC236}">
                        <a16:creationId xmlns:a16="http://schemas.microsoft.com/office/drawing/2014/main" id="{8939FF19-3131-46CF-8516-AC6FAE5273F4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533;p98">
                    <a:extLst>
                      <a:ext uri="{FF2B5EF4-FFF2-40B4-BE49-F238E27FC236}">
                        <a16:creationId xmlns:a16="http://schemas.microsoft.com/office/drawing/2014/main" id="{8513189E-1A37-4727-84D1-D6E80CDD0259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534;p98">
                    <a:extLst>
                      <a:ext uri="{FF2B5EF4-FFF2-40B4-BE49-F238E27FC236}">
                        <a16:creationId xmlns:a16="http://schemas.microsoft.com/office/drawing/2014/main" id="{F4544ED0-7FF0-42FA-AFE8-5554CC20BE6E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5535;p98">
                    <a:extLst>
                      <a:ext uri="{FF2B5EF4-FFF2-40B4-BE49-F238E27FC236}">
                        <a16:creationId xmlns:a16="http://schemas.microsoft.com/office/drawing/2014/main" id="{4DC737BE-42E4-48AF-999C-A416398D29E5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536;p98">
                    <a:extLst>
                      <a:ext uri="{FF2B5EF4-FFF2-40B4-BE49-F238E27FC236}">
                        <a16:creationId xmlns:a16="http://schemas.microsoft.com/office/drawing/2014/main" id="{C4F6CA24-3308-418C-996D-DB984FA2FA62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537;p98">
                    <a:extLst>
                      <a:ext uri="{FF2B5EF4-FFF2-40B4-BE49-F238E27FC236}">
                        <a16:creationId xmlns:a16="http://schemas.microsoft.com/office/drawing/2014/main" id="{E8B2D687-03A3-4D75-AB3F-C438F6F2D5ED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538;p98">
                    <a:extLst>
                      <a:ext uri="{FF2B5EF4-FFF2-40B4-BE49-F238E27FC236}">
                        <a16:creationId xmlns:a16="http://schemas.microsoft.com/office/drawing/2014/main" id="{40491F50-A522-4605-BB50-FA1A42953FA8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539;p98">
                    <a:extLst>
                      <a:ext uri="{FF2B5EF4-FFF2-40B4-BE49-F238E27FC236}">
                        <a16:creationId xmlns:a16="http://schemas.microsoft.com/office/drawing/2014/main" id="{56380F3B-95E7-4BB9-BF58-60699A9021CC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540;p98">
                    <a:extLst>
                      <a:ext uri="{FF2B5EF4-FFF2-40B4-BE49-F238E27FC236}">
                        <a16:creationId xmlns:a16="http://schemas.microsoft.com/office/drawing/2014/main" id="{43B4240B-B7B7-4CAA-BF10-7A5434B4CE0D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541;p98">
                    <a:extLst>
                      <a:ext uri="{FF2B5EF4-FFF2-40B4-BE49-F238E27FC236}">
                        <a16:creationId xmlns:a16="http://schemas.microsoft.com/office/drawing/2014/main" id="{EA7AB183-43B6-48EF-9A6E-D4C5CFB4FF6A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542;p98">
                    <a:extLst>
                      <a:ext uri="{FF2B5EF4-FFF2-40B4-BE49-F238E27FC236}">
                        <a16:creationId xmlns:a16="http://schemas.microsoft.com/office/drawing/2014/main" id="{1CEDFF12-A74B-49BF-B80D-ACF4D6BD2FD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543;p98">
                    <a:extLst>
                      <a:ext uri="{FF2B5EF4-FFF2-40B4-BE49-F238E27FC236}">
                        <a16:creationId xmlns:a16="http://schemas.microsoft.com/office/drawing/2014/main" id="{6F4DC6E1-50CC-4B13-9B30-A7797B5A262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544;p98">
                    <a:extLst>
                      <a:ext uri="{FF2B5EF4-FFF2-40B4-BE49-F238E27FC236}">
                        <a16:creationId xmlns:a16="http://schemas.microsoft.com/office/drawing/2014/main" id="{4D077683-F504-48E4-8544-3CC3D115B92B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5545;p98">
                    <a:extLst>
                      <a:ext uri="{FF2B5EF4-FFF2-40B4-BE49-F238E27FC236}">
                        <a16:creationId xmlns:a16="http://schemas.microsoft.com/office/drawing/2014/main" id="{7971CED3-EEE1-44AE-A9AD-2582A037DF73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" name="Google Shape;5546;p98">
                  <a:extLst>
                    <a:ext uri="{FF2B5EF4-FFF2-40B4-BE49-F238E27FC236}">
                      <a16:creationId xmlns:a16="http://schemas.microsoft.com/office/drawing/2014/main" id="{8B60784A-96F7-426D-A883-3B0496099B8B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547;p98">
                  <a:extLst>
                    <a:ext uri="{FF2B5EF4-FFF2-40B4-BE49-F238E27FC236}">
                      <a16:creationId xmlns:a16="http://schemas.microsoft.com/office/drawing/2014/main" id="{94F10E1C-26BC-4D54-BD4E-7D9342393ED0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548;p98">
                  <a:extLst>
                    <a:ext uri="{FF2B5EF4-FFF2-40B4-BE49-F238E27FC236}">
                      <a16:creationId xmlns:a16="http://schemas.microsoft.com/office/drawing/2014/main" id="{921D2DAD-01F8-47DD-9C6C-3D36FB1C7B39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549;p98">
                  <a:extLst>
                    <a:ext uri="{FF2B5EF4-FFF2-40B4-BE49-F238E27FC236}">
                      <a16:creationId xmlns:a16="http://schemas.microsoft.com/office/drawing/2014/main" id="{BE8F24F6-6C00-495C-8D65-5890A79ADC72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550;p98">
                  <a:extLst>
                    <a:ext uri="{FF2B5EF4-FFF2-40B4-BE49-F238E27FC236}">
                      <a16:creationId xmlns:a16="http://schemas.microsoft.com/office/drawing/2014/main" id="{75907E66-CAE2-458E-BB1C-A0C689E79928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551;p98">
                  <a:extLst>
                    <a:ext uri="{FF2B5EF4-FFF2-40B4-BE49-F238E27FC236}">
                      <a16:creationId xmlns:a16="http://schemas.microsoft.com/office/drawing/2014/main" id="{CB8E8F1D-6CCC-4C56-9D1C-F20C5A6AA30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36BEA-E0E2-4789-910A-0CCC40BE4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5340" y="262710"/>
            <a:ext cx="3789900" cy="577800"/>
          </a:xfrm>
        </p:spPr>
        <p:txBody>
          <a:bodyPr/>
          <a:lstStyle/>
          <a:p>
            <a:r>
              <a:rPr lang="pt-PT" sz="2800" dirty="0"/>
              <a:t>A paixão pela eletricidade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06CC66-5A8B-45BD-847C-80306523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11555"/>
            <a:ext cx="7143750" cy="40195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992A40-00D7-4A90-811A-2BF6EC1CC389}"/>
              </a:ext>
            </a:extLst>
          </p:cNvPr>
          <p:cNvSpPr txBox="1"/>
          <p:nvPr/>
        </p:nvSpPr>
        <p:spPr>
          <a:xfrm>
            <a:off x="3421380" y="3991064"/>
            <a:ext cx="418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3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TESLA LUZ ELÉTRICA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468C7C-BB5D-4E95-B4A5-1FE3802B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51" y="1581240"/>
            <a:ext cx="3208298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647F4-E742-411F-9CBF-CC3E38EF9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0380" y="468450"/>
            <a:ext cx="5321521" cy="577800"/>
          </a:xfrm>
        </p:spPr>
        <p:txBody>
          <a:bodyPr/>
          <a:lstStyle/>
          <a:p>
            <a:r>
              <a:rPr lang="en" sz="2800" dirty="0"/>
              <a:t>Projetos, Curiosidades, Momentos Trágicos e Fim de vida</a:t>
            </a:r>
            <a:endParaRPr lang="pt-PT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270C17-FB42-46D9-8D94-673EB68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42" y="1753080"/>
            <a:ext cx="3454979" cy="1944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3332CA-E044-49E3-90A9-F0B9FFA05EB5}"/>
              </a:ext>
            </a:extLst>
          </p:cNvPr>
          <p:cNvSpPr txBox="1"/>
          <p:nvPr/>
        </p:nvSpPr>
        <p:spPr>
          <a:xfrm>
            <a:off x="6487381" y="3327748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TESLA LUZ ELÉTRICA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6E8865-856D-45DF-B661-DE892FFE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4683">
            <a:off x="5063852" y="1317890"/>
            <a:ext cx="3126849" cy="3456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95A5958-8503-4ABD-AFCC-88FBA0B7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14" y="1057680"/>
            <a:ext cx="4445657" cy="316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FE75C11-7A79-4CB6-AE1F-0939D108B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29" y="214597"/>
            <a:ext cx="804742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466</Words>
  <Application>Microsoft Office PowerPoint</Application>
  <PresentationFormat>Apresentação no Ecrã (16:9)</PresentationFormat>
  <Paragraphs>91</Paragraphs>
  <Slides>19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9" baseType="lpstr">
      <vt:lpstr>Montserrat Light</vt:lpstr>
      <vt:lpstr>Roboto Condensed</vt:lpstr>
      <vt:lpstr>Arvo</vt:lpstr>
      <vt:lpstr>Barlow Condensed SemiBold</vt:lpstr>
      <vt:lpstr>Barlow Condensed</vt:lpstr>
      <vt:lpstr>Bernard MT Condensed</vt:lpstr>
      <vt:lpstr>arial</vt:lpstr>
      <vt:lpstr>arial</vt:lpstr>
      <vt:lpstr>Fira Sans Extra Condensed Medium</vt:lpstr>
      <vt:lpstr>My Creative CV XL by Slidesgo</vt:lpstr>
      <vt:lpstr>Nikola Tesla</vt:lpstr>
      <vt:lpstr>Projetos, Curiosidades, Momentos Trágicos e Fim de vida</vt:lpstr>
      <vt:lpstr>Realizado por:</vt:lpstr>
      <vt:lpstr>Os primeiros anos de vida</vt:lpstr>
      <vt:lpstr>Os primeiros anos de vida</vt:lpstr>
      <vt:lpstr>Faculdade</vt:lpstr>
      <vt:lpstr>A paixão pela eletricidade</vt:lpstr>
      <vt:lpstr>A paixão pela eletricidade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Projetos, Curiosidades, Momentos Trágicos e Fim de vida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Nikola Tesla</dc:title>
  <dc:creator>Tiago Barreiros</dc:creator>
  <cp:lastModifiedBy>Tiago Barreiros</cp:lastModifiedBy>
  <cp:revision>21</cp:revision>
  <dcterms:modified xsi:type="dcterms:W3CDTF">2022-01-11T00:09:02Z</dcterms:modified>
</cp:coreProperties>
</file>